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5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07" autoAdjust="0"/>
  </p:normalViewPr>
  <p:slideViewPr>
    <p:cSldViewPr snapToGrid="0">
      <p:cViewPr varScale="1">
        <p:scale>
          <a:sx n="61" d="100"/>
          <a:sy n="61" d="100"/>
        </p:scale>
        <p:origin x="86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1377-BFA8-488E-97E4-E683B5CCA4BE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7142-E4F9-463C-8CBE-D11ED48C87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292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1377-BFA8-488E-97E4-E683B5CCA4BE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7142-E4F9-463C-8CBE-D11ED48C87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349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1377-BFA8-488E-97E4-E683B5CCA4BE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7142-E4F9-463C-8CBE-D11ED48C87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38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1377-BFA8-488E-97E4-E683B5CCA4BE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7142-E4F9-463C-8CBE-D11ED48C87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62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1377-BFA8-488E-97E4-E683B5CCA4BE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7142-E4F9-463C-8CBE-D11ED48C87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899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1377-BFA8-488E-97E4-E683B5CCA4BE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7142-E4F9-463C-8CBE-D11ED48C87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203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1377-BFA8-488E-97E4-E683B5CCA4BE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7142-E4F9-463C-8CBE-D11ED48C87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378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1377-BFA8-488E-97E4-E683B5CCA4BE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7142-E4F9-463C-8CBE-D11ED48C87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919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1377-BFA8-488E-97E4-E683B5CCA4BE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7142-E4F9-463C-8CBE-D11ED48C87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707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1377-BFA8-488E-97E4-E683B5CCA4BE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7142-E4F9-463C-8CBE-D11ED48C87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610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1377-BFA8-488E-97E4-E683B5CCA4BE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7142-E4F9-463C-8CBE-D11ED48C87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095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61377-BFA8-488E-97E4-E683B5CCA4BE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E7142-E4F9-463C-8CBE-D11ED48C87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097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gradFill>
            <a:gsLst>
              <a:gs pos="2000">
                <a:schemeClr val="accent1">
                  <a:lumMod val="5000"/>
                  <a:lumOff val="95000"/>
                  <a:alpha val="61000"/>
                </a:schemeClr>
              </a:gs>
              <a:gs pos="26000">
                <a:schemeClr val="accent1">
                  <a:lumMod val="45000"/>
                  <a:lumOff val="55000"/>
                </a:schemeClr>
              </a:gs>
              <a:gs pos="48000">
                <a:schemeClr val="accent1">
                  <a:lumMod val="45000"/>
                  <a:lumOff val="55000"/>
                </a:schemeClr>
              </a:gs>
              <a:gs pos="79000">
                <a:schemeClr val="accent1">
                  <a:lumMod val="30000"/>
                  <a:lumOff val="70000"/>
                  <a:alpha val="88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РОЛЬ РОДИТЕЛЬСКОГО АВТОРИТЕТА В ВОСПИТАНИИ ДЕТЕЙ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r"/>
            <a:r>
              <a:rPr lang="ru-RU" sz="3200" b="1" i="1" dirty="0">
                <a:solidFill>
                  <a:srgbClr val="7030A0"/>
                </a:solidFill>
              </a:rPr>
              <a:t>Одна из важнейших </a:t>
            </a:r>
          </a:p>
          <a:p>
            <a:pPr algn="r"/>
            <a:r>
              <a:rPr lang="ru-RU" sz="3200" b="1" i="1" dirty="0">
                <a:solidFill>
                  <a:srgbClr val="7030A0"/>
                </a:solidFill>
              </a:rPr>
              <a:t>целей воспитания – </a:t>
            </a:r>
          </a:p>
          <a:p>
            <a:pPr algn="r"/>
            <a:r>
              <a:rPr lang="ru-RU" sz="3200" b="1" i="1" dirty="0">
                <a:solidFill>
                  <a:srgbClr val="7030A0"/>
                </a:solidFill>
              </a:rPr>
              <a:t>чтобы дети не повторяли </a:t>
            </a:r>
          </a:p>
          <a:p>
            <a:pPr algn="r"/>
            <a:r>
              <a:rPr lang="ru-RU" sz="3200" b="1" i="1" dirty="0">
                <a:solidFill>
                  <a:srgbClr val="7030A0"/>
                </a:solidFill>
              </a:rPr>
              <a:t>ошибок взрослых…</a:t>
            </a:r>
          </a:p>
          <a:p>
            <a:pPr algn="r"/>
            <a:endParaRPr lang="ru-RU" sz="3200" b="1" i="1" dirty="0">
              <a:solidFill>
                <a:srgbClr val="7030A0"/>
              </a:solidFill>
            </a:endParaRPr>
          </a:p>
          <a:p>
            <a:pPr algn="r"/>
            <a:endParaRPr lang="ru-RU" sz="3200" b="1" i="1" dirty="0">
              <a:solidFill>
                <a:srgbClr val="7030A0"/>
              </a:solidFill>
            </a:endParaRPr>
          </a:p>
          <a:p>
            <a:pPr algn="r"/>
            <a:endParaRPr lang="ru-RU" sz="3200" b="1" i="1" dirty="0">
              <a:solidFill>
                <a:srgbClr val="7030A0"/>
              </a:solidFill>
            </a:endParaRPr>
          </a:p>
          <a:p>
            <a:pPr algn="r"/>
            <a:endParaRPr lang="ru-RU" sz="3200" b="1" i="1" dirty="0">
              <a:solidFill>
                <a:srgbClr val="7030A0"/>
              </a:solidFill>
            </a:endParaRPr>
          </a:p>
          <a:p>
            <a:pPr algn="r"/>
            <a:endParaRPr lang="ru-RU" sz="3200" b="1" i="1" dirty="0">
              <a:solidFill>
                <a:srgbClr val="7030A0"/>
              </a:solidFill>
            </a:endParaRPr>
          </a:p>
          <a:p>
            <a:pPr algn="r"/>
            <a:endParaRPr lang="ru-RU" sz="3200" b="1" i="1" dirty="0">
              <a:solidFill>
                <a:srgbClr val="7030A0"/>
              </a:solidFill>
            </a:endParaRPr>
          </a:p>
          <a:p>
            <a:pPr algn="r"/>
            <a:endParaRPr lang="ru-RU" sz="3200" b="1" i="1" dirty="0">
              <a:solidFill>
                <a:srgbClr val="7030A0"/>
              </a:solidFill>
            </a:endParaRPr>
          </a:p>
          <a:p>
            <a:pPr algn="r"/>
            <a:endParaRPr lang="ru-RU" sz="3200" b="1" i="1" dirty="0">
              <a:solidFill>
                <a:srgbClr val="7030A0"/>
              </a:solidFill>
            </a:endParaRPr>
          </a:p>
          <a:p>
            <a:pPr algn="r"/>
            <a:endParaRPr lang="ru-RU" sz="32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918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accent1">
                <a:lumMod val="5000"/>
                <a:lumOff val="95000"/>
                <a:alpha val="61000"/>
              </a:schemeClr>
            </a:gs>
            <a:gs pos="26000">
              <a:schemeClr val="accent1">
                <a:lumMod val="45000"/>
                <a:lumOff val="55000"/>
              </a:schemeClr>
            </a:gs>
            <a:gs pos="48000">
              <a:schemeClr val="accent1">
                <a:lumMod val="45000"/>
                <a:lumOff val="55000"/>
              </a:schemeClr>
            </a:gs>
            <a:gs pos="79000">
              <a:schemeClr val="accent1">
                <a:lumMod val="30000"/>
                <a:lumOff val="70000"/>
                <a:alpha val="88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5273" y="0"/>
            <a:ext cx="56284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Авторитет дружбы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E45F4F-7B7A-4668-ABFF-8A65E25383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62" y="781049"/>
            <a:ext cx="9690537" cy="576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720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accent1">
                <a:lumMod val="5000"/>
                <a:lumOff val="95000"/>
                <a:alpha val="61000"/>
              </a:schemeClr>
            </a:gs>
            <a:gs pos="26000">
              <a:schemeClr val="accent1">
                <a:lumMod val="45000"/>
                <a:lumOff val="55000"/>
              </a:schemeClr>
            </a:gs>
            <a:gs pos="48000">
              <a:schemeClr val="accent1">
                <a:lumMod val="45000"/>
                <a:lumOff val="55000"/>
              </a:schemeClr>
            </a:gs>
            <a:gs pos="79000">
              <a:schemeClr val="accent1">
                <a:lumMod val="30000"/>
                <a:lumOff val="70000"/>
                <a:alpha val="88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0720" y="0"/>
            <a:ext cx="6096000" cy="531357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Заслуги родителей в глазах детей должны быть прежде всего заслугами перед обществом, действительной ценностью, а не только внешностью.</a:t>
            </a:r>
            <a:endParaRPr lang="ru-RU" sz="4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01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accent1">
                <a:lumMod val="5000"/>
                <a:lumOff val="95000"/>
                <a:alpha val="61000"/>
              </a:schemeClr>
            </a:gs>
            <a:gs pos="26000">
              <a:schemeClr val="accent1">
                <a:lumMod val="45000"/>
                <a:lumOff val="55000"/>
              </a:schemeClr>
            </a:gs>
            <a:gs pos="48000">
              <a:schemeClr val="accent1">
                <a:lumMod val="45000"/>
                <a:lumOff val="55000"/>
              </a:schemeClr>
            </a:gs>
            <a:gs pos="79000">
              <a:schemeClr val="accent1">
                <a:lumMod val="30000"/>
                <a:lumOff val="70000"/>
                <a:alpha val="88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68581" y="157771"/>
            <a:ext cx="7758545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Родительская помощь не должна быть навязчива, надоедлива, утомительна. В некоторых случаях совершенно необходимо предоставить ребёнку самому выбраться из затруднения, нужно, чтобы он привыкал преодолевать препятствия и разрешать более сложные вопросы. 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724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FFB85ED-615B-4F5A-A910-A3EEE7E20AEE}"/>
              </a:ext>
            </a:extLst>
          </p:cNvPr>
          <p:cNvSpPr/>
          <p:nvPr/>
        </p:nvSpPr>
        <p:spPr>
          <a:xfrm>
            <a:off x="767257" y="334155"/>
            <a:ext cx="98481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Не нужно бояться открыто и твёрдо сказать сыну или дочери, что они воспитываются, что им нужно ещё многому учиться, что они должны вырасти хорошими гражданами и хорошими людьми, что родители отвечают за достижение этой цели, что они не боятся этой ответственности.</a:t>
            </a:r>
            <a:endParaRPr lang="ru-RU" sz="4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183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C5E882F-3337-45B0-9200-9801CA1A8E64}"/>
              </a:ext>
            </a:extLst>
          </p:cNvPr>
          <p:cNvSpPr/>
          <p:nvPr/>
        </p:nvSpPr>
        <p:spPr>
          <a:xfrm>
            <a:off x="304799" y="0"/>
            <a:ext cx="10983311" cy="1376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Факторы, влияющие на формирование авторитета родителей.</a:t>
            </a:r>
            <a:endParaRPr lang="ru-RU" sz="4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B66E255-6AA1-4BBA-9E57-88FCE67AECBE}"/>
              </a:ext>
            </a:extLst>
          </p:cNvPr>
          <p:cNvSpPr/>
          <p:nvPr/>
        </p:nvSpPr>
        <p:spPr>
          <a:xfrm>
            <a:off x="352095" y="1283815"/>
            <a:ext cx="1088871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Воспитательная сила личного примера родителей обусловлена психологическими особенностями детей : подражательностью и конкретностью мышления.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CFC21D5-BAD9-4A1A-BB6C-45256AA36912}"/>
              </a:ext>
            </a:extLst>
          </p:cNvPr>
          <p:cNvSpPr/>
          <p:nvPr/>
        </p:nvSpPr>
        <p:spPr>
          <a:xfrm>
            <a:off x="178677" y="3345918"/>
            <a:ext cx="107100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Положительное влияние примера и авторитета родителей усиливается, если нет расхождений в словах и поступках родителей, если требования, предъявляемые к детям, едины, постоянны и последовательны.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3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599AC83-4B7C-4159-A75C-6D35BDA2B81E}"/>
              </a:ext>
            </a:extLst>
          </p:cNvPr>
          <p:cNvSpPr/>
          <p:nvPr/>
        </p:nvSpPr>
        <p:spPr>
          <a:xfrm>
            <a:off x="294290" y="331104"/>
            <a:ext cx="110358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Авторитет родителей поддерживается их педагогическим тактом.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2564848-3CBB-400C-ADC0-CBCDD638B2EB}"/>
              </a:ext>
            </a:extLst>
          </p:cNvPr>
          <p:cNvSpPr/>
          <p:nvPr/>
        </p:nvSpPr>
        <p:spPr>
          <a:xfrm>
            <a:off x="210207" y="1932618"/>
            <a:ext cx="10668000" cy="4281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Контроль, основанный на теплых чувствах и разумной заботе, обычно не слишком раздражает подростка; он часто прислушивается к объяснениям, почему не стоит делать одного и стоит сделать другое. Формирование взрослости при таких отношениях проходит без особых переживаний и конфликтов.</a:t>
            </a:r>
            <a:endParaRPr lang="ru-RU" sz="3200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725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1654162-11B5-4B39-A211-4C9FEE63B77C}"/>
              </a:ext>
            </a:extLst>
          </p:cNvPr>
          <p:cNvSpPr/>
          <p:nvPr/>
        </p:nvSpPr>
        <p:spPr>
          <a:xfrm>
            <a:off x="567559" y="284569"/>
            <a:ext cx="11519338" cy="2700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Гиперопека</a:t>
            </a: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излишняя забота о ребенке, чрезмерный контроль за всей его жизнью, основанный на тесном эмоциональном контакте, - приводит к пассивности, несамостоятельности, трудностям в общении со сверстниками.</a:t>
            </a:r>
            <a:endParaRPr lang="ru-RU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87EB1E5-59FB-4BD7-BAEE-75ECF5E9075A}"/>
              </a:ext>
            </a:extLst>
          </p:cNvPr>
          <p:cNvSpPr/>
          <p:nvPr/>
        </p:nvSpPr>
        <p:spPr>
          <a:xfrm>
            <a:off x="567558" y="3067736"/>
            <a:ext cx="10836165" cy="3754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смысл авторитета в том и заключается, что он не требует никаких доказательств, что он принимается как несомненное достоинство старшего, как его сила и ценность, видимая, так сказать, простым детским глазом.</a:t>
            </a:r>
            <a:endParaRPr lang="ru-RU" sz="32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Отец и мать в глазах ребёнка должны иметь этот авторитет. </a:t>
            </a:r>
            <a:endParaRPr lang="ru-RU" sz="32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458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5B8BAEF-F5C9-4EB1-87C7-25B5F3139EB7}"/>
              </a:ext>
            </a:extLst>
          </p:cNvPr>
          <p:cNvSpPr/>
          <p:nvPr/>
        </p:nvSpPr>
        <p:spPr>
          <a:xfrm>
            <a:off x="-1008993" y="324536"/>
            <a:ext cx="13537324" cy="3436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УРОВЕНЬ ОБРАЗОВАНИЯ РОДИТЕЛЕЙ</a:t>
            </a:r>
            <a:endParaRPr lang="ru-RU" sz="4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b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accent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64 учащихся – 87 родителей.</a:t>
            </a:r>
            <a:endParaRPr lang="ru-RU" sz="3200" dirty="0">
              <a:solidFill>
                <a:schemeClr val="accent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высшим образованием – 11</a:t>
            </a:r>
            <a:endParaRPr lang="ru-RU" sz="3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 средним специальным – 27</a:t>
            </a:r>
            <a:endParaRPr lang="ru-RU" sz="32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общим средним - 49</a:t>
            </a:r>
            <a:endParaRPr lang="ru-RU" sz="32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DE7132-8CDF-4E18-8183-5B6642BE54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45" y="3537429"/>
            <a:ext cx="5164224" cy="343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10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8423" y="247152"/>
            <a:ext cx="9144000" cy="2387600"/>
          </a:xfrm>
          <a:gradFill>
            <a:gsLst>
              <a:gs pos="2000">
                <a:schemeClr val="accent1">
                  <a:lumMod val="5000"/>
                  <a:lumOff val="95000"/>
                  <a:alpha val="61000"/>
                </a:schemeClr>
              </a:gs>
              <a:gs pos="26000">
                <a:schemeClr val="accent1">
                  <a:lumMod val="45000"/>
                  <a:lumOff val="55000"/>
                </a:schemeClr>
              </a:gs>
              <a:gs pos="48000">
                <a:schemeClr val="accent1">
                  <a:lumMod val="45000"/>
                  <a:lumOff val="55000"/>
                </a:schemeClr>
              </a:gs>
              <a:gs pos="79000">
                <a:schemeClr val="accent1">
                  <a:lumMod val="30000"/>
                  <a:lumOff val="70000"/>
                  <a:alpha val="88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l"/>
            <a:endParaRPr lang="ru-RU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595" y="728209"/>
            <a:ext cx="9144000" cy="1655762"/>
          </a:xfrm>
        </p:spPr>
        <p:txBody>
          <a:bodyPr>
            <a:noAutofit/>
          </a:bodyPr>
          <a:lstStyle/>
          <a:p>
            <a:pPr algn="l"/>
            <a:r>
              <a:rPr lang="ru-RU" sz="3600" b="1" dirty="0"/>
              <a:t>Цели:</a:t>
            </a:r>
            <a:br>
              <a:rPr lang="ru-RU" sz="3600" b="1" dirty="0"/>
            </a:br>
            <a:r>
              <a:rPr lang="ru-RU" sz="3600" b="1" i="1" dirty="0">
                <a:solidFill>
                  <a:srgbClr val="C00000"/>
                </a:solidFill>
              </a:rPr>
              <a:t>– познакомить родителей с понятием «авторитет»;</a:t>
            </a:r>
            <a:br>
              <a:rPr lang="ru-RU" sz="3600" b="1" i="1" dirty="0">
                <a:solidFill>
                  <a:srgbClr val="C00000"/>
                </a:solidFill>
              </a:rPr>
            </a:br>
            <a:r>
              <a:rPr lang="ru-RU" sz="3600" b="1" i="1" dirty="0">
                <a:solidFill>
                  <a:srgbClr val="C00000"/>
                </a:solidFill>
              </a:rPr>
              <a:t>– рассмотреть виды авторитета родителей;</a:t>
            </a:r>
            <a:br>
              <a:rPr lang="ru-RU" sz="3600" b="1" i="1" dirty="0">
                <a:solidFill>
                  <a:srgbClr val="C00000"/>
                </a:solidFill>
              </a:rPr>
            </a:br>
            <a:r>
              <a:rPr lang="ru-RU" sz="3600" b="1" i="1" dirty="0">
                <a:solidFill>
                  <a:srgbClr val="C00000"/>
                </a:solidFill>
              </a:rPr>
              <a:t>– раскрыть роль настоящего авторитета родителей в воспитании детей;</a:t>
            </a:r>
            <a:br>
              <a:rPr lang="ru-RU" sz="3600" b="1" i="1" dirty="0">
                <a:solidFill>
                  <a:srgbClr val="C00000"/>
                </a:solidFill>
              </a:rPr>
            </a:br>
            <a:r>
              <a:rPr lang="ru-RU" sz="3600" b="1" i="1" dirty="0">
                <a:solidFill>
                  <a:srgbClr val="C00000"/>
                </a:solidFill>
              </a:rPr>
              <a:t>– дать рекомендации по формированию настоящего авторитета родителей.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070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034" y="9747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Основные виды родительского авторитета </a:t>
            </a:r>
            <a:b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и их характеристика</a:t>
            </a:r>
            <a:b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4000" b="1" dirty="0">
                <a:solidFill>
                  <a:srgbClr val="0070C0"/>
                </a:solidFill>
                <a:latin typeface="Arial Black" panose="020B0A04020102020204" pitchFamily="34" charset="0"/>
              </a:rPr>
              <a:t>1.  </a:t>
            </a:r>
            <a:r>
              <a:rPr lang="ru-RU" sz="4000" b="1" i="1" dirty="0">
                <a:solidFill>
                  <a:srgbClr val="0070C0"/>
                </a:solidFill>
              </a:rPr>
              <a:t>Авторитет подавления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245" y="2521282"/>
            <a:ext cx="7294515" cy="4105139"/>
          </a:xfrm>
          <a:gradFill>
            <a:gsLst>
              <a:gs pos="2000">
                <a:schemeClr val="accent1">
                  <a:lumMod val="5000"/>
                  <a:lumOff val="95000"/>
                  <a:alpha val="61000"/>
                </a:schemeClr>
              </a:gs>
              <a:gs pos="26000">
                <a:schemeClr val="accent1">
                  <a:lumMod val="45000"/>
                  <a:lumOff val="55000"/>
                </a:schemeClr>
              </a:gs>
              <a:gs pos="48000">
                <a:schemeClr val="accent1">
                  <a:lumMod val="45000"/>
                  <a:lumOff val="55000"/>
                </a:schemeClr>
              </a:gs>
              <a:gs pos="79000">
                <a:schemeClr val="accent1">
                  <a:lumMod val="30000"/>
                  <a:lumOff val="70000"/>
                  <a:alpha val="88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517890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accent1">
                <a:lumMod val="5000"/>
                <a:lumOff val="95000"/>
                <a:alpha val="61000"/>
              </a:schemeClr>
            </a:gs>
            <a:gs pos="26000">
              <a:schemeClr val="accent1">
                <a:lumMod val="45000"/>
                <a:lumOff val="55000"/>
              </a:schemeClr>
            </a:gs>
            <a:gs pos="48000">
              <a:schemeClr val="accent1">
                <a:lumMod val="45000"/>
                <a:lumOff val="55000"/>
              </a:schemeClr>
            </a:gs>
            <a:gs pos="79000">
              <a:schemeClr val="accent1">
                <a:lumMod val="30000"/>
                <a:lumOff val="70000"/>
                <a:alpha val="88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83311" y="866894"/>
            <a:ext cx="73071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2. Авторитет расстояния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82" y="1413165"/>
            <a:ext cx="7259781" cy="544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144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accent1">
                <a:lumMod val="5000"/>
                <a:lumOff val="95000"/>
                <a:alpha val="61000"/>
              </a:schemeClr>
            </a:gs>
            <a:gs pos="26000">
              <a:schemeClr val="accent1">
                <a:lumMod val="45000"/>
                <a:lumOff val="55000"/>
              </a:schemeClr>
            </a:gs>
            <a:gs pos="48000">
              <a:schemeClr val="accent1">
                <a:lumMod val="45000"/>
                <a:lumOff val="55000"/>
              </a:schemeClr>
            </a:gs>
            <a:gs pos="79000">
              <a:schemeClr val="accent1">
                <a:lumMod val="30000"/>
                <a:lumOff val="70000"/>
                <a:alpha val="88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0284" y="451258"/>
            <a:ext cx="74482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BY" sz="4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3. </a:t>
            </a:r>
            <a:r>
              <a:rPr lang="ru-RU" sz="4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Авторитет чванства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19" y="1159144"/>
            <a:ext cx="6733309" cy="532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954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accent1">
                <a:lumMod val="5000"/>
                <a:lumOff val="95000"/>
                <a:alpha val="61000"/>
              </a:schemeClr>
            </a:gs>
            <a:gs pos="26000">
              <a:schemeClr val="accent1">
                <a:lumMod val="45000"/>
                <a:lumOff val="55000"/>
              </a:schemeClr>
            </a:gs>
            <a:gs pos="48000">
              <a:schemeClr val="accent1">
                <a:lumMod val="45000"/>
                <a:lumOff val="55000"/>
              </a:schemeClr>
            </a:gs>
            <a:gs pos="79000">
              <a:schemeClr val="accent1">
                <a:lumMod val="30000"/>
                <a:lumOff val="70000"/>
                <a:alpha val="88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20270" y="0"/>
            <a:ext cx="73566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BY" sz="4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4. </a:t>
            </a:r>
            <a:r>
              <a:rPr lang="ru-RU" sz="4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Авторитет педантизма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882" y="1192876"/>
            <a:ext cx="7093527" cy="532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22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accent1">
                <a:lumMod val="5000"/>
                <a:lumOff val="95000"/>
                <a:alpha val="61000"/>
              </a:schemeClr>
            </a:gs>
            <a:gs pos="26000">
              <a:schemeClr val="accent1">
                <a:lumMod val="45000"/>
                <a:lumOff val="55000"/>
              </a:schemeClr>
            </a:gs>
            <a:gs pos="48000">
              <a:schemeClr val="accent1">
                <a:lumMod val="45000"/>
                <a:lumOff val="55000"/>
              </a:schemeClr>
            </a:gs>
            <a:gs pos="79000">
              <a:schemeClr val="accent1">
                <a:lumMod val="30000"/>
                <a:lumOff val="70000"/>
                <a:alpha val="88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59521" y="517760"/>
            <a:ext cx="75536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BY" sz="4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5. </a:t>
            </a:r>
            <a:r>
              <a:rPr lang="ru-RU" sz="4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Авторитет резонерства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491" y="1225646"/>
            <a:ext cx="7785781" cy="508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530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accent1">
                <a:lumMod val="5000"/>
                <a:lumOff val="95000"/>
                <a:alpha val="61000"/>
              </a:schemeClr>
            </a:gs>
            <a:gs pos="26000">
              <a:schemeClr val="accent1">
                <a:lumMod val="45000"/>
                <a:lumOff val="55000"/>
              </a:schemeClr>
            </a:gs>
            <a:gs pos="48000">
              <a:schemeClr val="accent1">
                <a:lumMod val="45000"/>
                <a:lumOff val="55000"/>
              </a:schemeClr>
            </a:gs>
            <a:gs pos="79000">
              <a:schemeClr val="accent1">
                <a:lumMod val="30000"/>
                <a:lumOff val="70000"/>
                <a:alpha val="88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7182" y="301628"/>
            <a:ext cx="59750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BY" sz="4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6. </a:t>
            </a:r>
            <a:r>
              <a:rPr lang="ru-RU" sz="4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Авторитет любви</a:t>
            </a:r>
            <a:r>
              <a:rPr lang="ru-RU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905" y="1197033"/>
            <a:ext cx="10063942" cy="566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254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accent1">
                <a:lumMod val="5000"/>
                <a:lumOff val="95000"/>
                <a:alpha val="61000"/>
              </a:schemeClr>
            </a:gs>
            <a:gs pos="26000">
              <a:schemeClr val="accent1">
                <a:lumMod val="45000"/>
                <a:lumOff val="55000"/>
              </a:schemeClr>
            </a:gs>
            <a:gs pos="48000">
              <a:schemeClr val="accent1">
                <a:lumMod val="45000"/>
                <a:lumOff val="55000"/>
              </a:schemeClr>
            </a:gs>
            <a:gs pos="79000">
              <a:schemeClr val="accent1">
                <a:lumMod val="30000"/>
                <a:lumOff val="70000"/>
                <a:alpha val="88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88064" y="235126"/>
            <a:ext cx="66181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BY" sz="4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7. </a:t>
            </a:r>
            <a:r>
              <a:rPr lang="ru-RU" sz="4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Авторитет доброты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D20966-7A0E-43DC-82D6-22DD1DAC24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352" y="1089533"/>
            <a:ext cx="8655792" cy="576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2275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415</Words>
  <Application>Microsoft Office PowerPoint</Application>
  <PresentationFormat>Широкоэкранный</PresentationFormat>
  <Paragraphs>38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Тема Office</vt:lpstr>
      <vt:lpstr>РОЛЬ РОДИТЕЛЬСКОГО АВТОРИТЕТА В ВОСПИТАНИИ ДЕТЕЙ</vt:lpstr>
      <vt:lpstr>Презентация PowerPoint</vt:lpstr>
      <vt:lpstr>Основные виды родительского авторитета  и их характеристика 1.  Авторитет подавления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РОДИТЕЛЬСКОГО АВТОРИТЕТА В ВОСП</dc:title>
  <dc:creator>ЕВГЕНИЙ</dc:creator>
  <cp:lastModifiedBy>Acer</cp:lastModifiedBy>
  <cp:revision>24</cp:revision>
  <dcterms:created xsi:type="dcterms:W3CDTF">2023-11-17T03:35:58Z</dcterms:created>
  <dcterms:modified xsi:type="dcterms:W3CDTF">2023-11-17T09:02:26Z</dcterms:modified>
</cp:coreProperties>
</file>